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3" r:id="rId4"/>
    <p:sldId id="292" r:id="rId5"/>
    <p:sldId id="293" r:id="rId6"/>
    <p:sldId id="295" r:id="rId7"/>
    <p:sldId id="298" r:id="rId8"/>
    <p:sldId id="299" r:id="rId9"/>
    <p:sldId id="291" r:id="rId10"/>
    <p:sldId id="290" r:id="rId11"/>
    <p:sldId id="300" r:id="rId12"/>
    <p:sldId id="301" r:id="rId13"/>
    <p:sldId id="283" r:id="rId14"/>
  </p:sldIdLst>
  <p:sldSz cx="12188825" cy="6858000"/>
  <p:notesSz cx="6858000" cy="9144000"/>
  <p:defaultTextStyle>
    <a:defPPr rtl="0"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  <p15:guide id="3" pos="10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howGuides="1">
      <p:cViewPr varScale="1">
        <p:scale>
          <a:sx n="86" d="100"/>
          <a:sy n="86" d="100"/>
        </p:scale>
        <p:origin x="509" y="53"/>
      </p:cViewPr>
      <p:guideLst>
        <p:guide orient="horz" pos="2160"/>
        <p:guide pos="3839"/>
        <p:guide pos="10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#1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B456AA-656C-4AAF-920B-14F1C3A14608}" type="doc">
      <dgm:prSet loTypeId="urn:microsoft.com/office/officeart/2008/layout/PictureStrips" loCatId="list" qsTypeId="urn:microsoft.com/office/officeart/2005/8/quickstyle/3d4#1" qsCatId="3D" csTypeId="urn:microsoft.com/office/officeart/2005/8/colors/accent2_2#1" csCatId="accent1" phldr="1"/>
      <dgm:spPr/>
      <dgm:t>
        <a:bodyPr/>
        <a:lstStyle/>
        <a:p>
          <a:endParaRPr lang="pt-PT"/>
        </a:p>
      </dgm:t>
    </dgm:pt>
    <dgm:pt modelId="{ABAE771F-ACDB-4D02-A967-B53E94D776EB}">
      <dgm:prSet phldrT="[Texto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ea"/>
            </a:rPr>
            <a:t>Operadores de telecomunicações;</a:t>
          </a:r>
          <a:endParaRPr lang="pt-PT" dirty="0"/>
        </a:p>
      </dgm:t>
    </dgm:pt>
    <dgm:pt modelId="{5ACDCA98-38F4-4F2C-BDF6-7C3EB1079991}" type="parTrans" cxnId="{4F35C2C2-011F-46C4-850D-ABCD23F0A51C}">
      <dgm:prSet/>
      <dgm:spPr/>
      <dgm:t>
        <a:bodyPr/>
        <a:lstStyle/>
        <a:p>
          <a:endParaRPr lang="pt-PT"/>
        </a:p>
      </dgm:t>
    </dgm:pt>
    <dgm:pt modelId="{06A34CCE-4CDD-4B6D-8DBE-26E505665E76}" type="sibTrans" cxnId="{4F35C2C2-011F-46C4-850D-ABCD23F0A51C}">
      <dgm:prSet/>
      <dgm:spPr/>
      <dgm:t>
        <a:bodyPr/>
        <a:lstStyle/>
        <a:p>
          <a:endParaRPr lang="pt-PT"/>
        </a:p>
      </dgm:t>
    </dgm:pt>
    <dgm:pt modelId="{720FCDA2-50EB-4F35-8151-ACBCB17F1038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ea"/>
            </a:rPr>
            <a:t>Banca e seguros;</a:t>
          </a:r>
          <a:endParaRPr lang="pt-PT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67A4EC-6530-4CBF-9D2B-6BA9F65E7CF3}" type="parTrans" cxnId="{700071A9-E6F7-4773-94EB-ADE035C64637}">
      <dgm:prSet/>
      <dgm:spPr/>
      <dgm:t>
        <a:bodyPr/>
        <a:lstStyle/>
        <a:p>
          <a:endParaRPr lang="pt-PT"/>
        </a:p>
      </dgm:t>
    </dgm:pt>
    <dgm:pt modelId="{7C9B2EED-7BC7-458A-8D7B-71CE8137D64A}" type="sibTrans" cxnId="{700071A9-E6F7-4773-94EB-ADE035C64637}">
      <dgm:prSet/>
      <dgm:spPr/>
      <dgm:t>
        <a:bodyPr/>
        <a:lstStyle/>
        <a:p>
          <a:endParaRPr lang="pt-PT"/>
        </a:p>
      </dgm:t>
    </dgm:pt>
    <dgm:pt modelId="{5D0E0E97-6665-48FE-B410-98B26A2C9C16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ea"/>
            </a:rPr>
            <a:t>Hospitais e clínicas;</a:t>
          </a:r>
          <a:endParaRPr dirty="0"/>
        </a:p>
      </dgm:t>
    </dgm:pt>
    <dgm:pt modelId="{AF4EDC3A-D6EE-48D1-92ED-E1FA3BB37AA9}" type="parTrans" cxnId="{4F9CE5D5-2BDE-4973-A180-11EBA8F7F9D7}">
      <dgm:prSet/>
      <dgm:spPr/>
      <dgm:t>
        <a:bodyPr/>
        <a:lstStyle/>
        <a:p>
          <a:endParaRPr lang="pt-PT"/>
        </a:p>
      </dgm:t>
    </dgm:pt>
    <dgm:pt modelId="{497B9FBF-9E63-4525-8450-E33E6431185B}" type="sibTrans" cxnId="{4F9CE5D5-2BDE-4973-A180-11EBA8F7F9D7}">
      <dgm:prSet/>
      <dgm:spPr/>
      <dgm:t>
        <a:bodyPr/>
        <a:lstStyle/>
        <a:p>
          <a:endParaRPr lang="pt-PT"/>
        </a:p>
      </dgm:t>
    </dgm:pt>
    <dgm:pt modelId="{72904A0B-844B-4332-8D3B-A7153C387B0B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ea"/>
            </a:rPr>
            <a:t>Grandes retalhistas;</a:t>
          </a:r>
          <a:endParaRPr lang="pt-PT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F8BD11-6C7B-46BE-8E96-77CD48401BA6}" type="parTrans" cxnId="{EE287D80-E82A-45A9-8AE2-53EB115E355C}">
      <dgm:prSet/>
      <dgm:spPr/>
      <dgm:t>
        <a:bodyPr/>
        <a:lstStyle/>
        <a:p>
          <a:endParaRPr lang="pt-PT"/>
        </a:p>
      </dgm:t>
    </dgm:pt>
    <dgm:pt modelId="{36602A86-491E-41A6-B871-D86120667D4B}" type="sibTrans" cxnId="{EE287D80-E82A-45A9-8AE2-53EB115E355C}">
      <dgm:prSet/>
      <dgm:spPr/>
      <dgm:t>
        <a:bodyPr/>
        <a:lstStyle/>
        <a:p>
          <a:endParaRPr lang="pt-PT"/>
        </a:p>
      </dgm:t>
    </dgm:pt>
    <dgm:pt modelId="{050C4702-B258-49F5-A0D1-91A8D9FAF863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ea"/>
            </a:rPr>
            <a:t>Autoridades públicas;</a:t>
          </a:r>
          <a:endParaRPr lang="pt-PT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4EABB1-D915-4DF5-9BE6-2AF34FC6FE7C}" type="parTrans" cxnId="{6DA713FE-1AD6-4835-8519-35556170631A}">
      <dgm:prSet/>
      <dgm:spPr/>
      <dgm:t>
        <a:bodyPr/>
        <a:lstStyle/>
        <a:p>
          <a:endParaRPr lang="pt-PT"/>
        </a:p>
      </dgm:t>
    </dgm:pt>
    <dgm:pt modelId="{C472FEF4-7706-4905-8BAC-256E2C640DD9}" type="sibTrans" cxnId="{6DA713FE-1AD6-4835-8519-35556170631A}">
      <dgm:prSet/>
      <dgm:spPr/>
      <dgm:t>
        <a:bodyPr/>
        <a:lstStyle/>
        <a:p>
          <a:endParaRPr lang="pt-PT"/>
        </a:p>
      </dgm:t>
    </dgm:pt>
    <dgm:pt modelId="{CE09B12C-FFCD-4304-BBF1-40617C2E7B49}">
      <dgm:prSet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PT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ea"/>
            </a:rPr>
            <a:t>Instituições de ensino;</a:t>
          </a:r>
          <a:endParaRPr lang="pt-PT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50992E-D17F-431C-8A0E-365A81BB9E66}" type="parTrans" cxnId="{DAE7F960-2B36-49F5-9E6F-A8E421519600}">
      <dgm:prSet/>
      <dgm:spPr/>
      <dgm:t>
        <a:bodyPr/>
        <a:lstStyle/>
        <a:p>
          <a:endParaRPr lang="pt-PT"/>
        </a:p>
      </dgm:t>
    </dgm:pt>
    <dgm:pt modelId="{4E90B7C7-2531-4632-9D81-38FBF1B4D3AD}" type="sibTrans" cxnId="{DAE7F960-2B36-49F5-9E6F-A8E421519600}">
      <dgm:prSet/>
      <dgm:spPr/>
      <dgm:t>
        <a:bodyPr/>
        <a:lstStyle/>
        <a:p>
          <a:endParaRPr lang="pt-PT"/>
        </a:p>
      </dgm:t>
    </dgm:pt>
    <dgm:pt modelId="{23703500-47BE-4CFE-9869-B4CED3467E95}" type="pres">
      <dgm:prSet presAssocID="{64B456AA-656C-4AAF-920B-14F1C3A14608}" presName="Name0" presStyleCnt="0">
        <dgm:presLayoutVars>
          <dgm:dir/>
          <dgm:resizeHandles val="exact"/>
        </dgm:presLayoutVars>
      </dgm:prSet>
      <dgm:spPr/>
    </dgm:pt>
    <dgm:pt modelId="{8AA4B32B-EC55-474E-B79B-5BC3AD6346D2}" type="pres">
      <dgm:prSet presAssocID="{ABAE771F-ACDB-4D02-A967-B53E94D776EB}" presName="composite" presStyleCnt="0"/>
      <dgm:spPr/>
    </dgm:pt>
    <dgm:pt modelId="{8ED23BCD-E029-41DF-8D91-7714DC6DF741}" type="pres">
      <dgm:prSet presAssocID="{ABAE771F-ACDB-4D02-A967-B53E94D776EB}" presName="rect1" presStyleLbl="trAlignAcc1" presStyleIdx="0" presStyleCnt="6">
        <dgm:presLayoutVars>
          <dgm:bulletEnabled val="1"/>
        </dgm:presLayoutVars>
      </dgm:prSet>
      <dgm:spPr/>
    </dgm:pt>
    <dgm:pt modelId="{2862018B-8920-49B0-8E0F-F598B4BED61A}" type="pres">
      <dgm:prSet presAssocID="{ABAE771F-ACDB-4D02-A967-B53E94D776EB}" presName="rect2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7000" r="-87000"/>
          </a:stretch>
        </a:blipFill>
      </dgm:spPr>
    </dgm:pt>
    <dgm:pt modelId="{3A7F060C-8F30-4118-9CCB-B949B55AABF3}" type="pres">
      <dgm:prSet presAssocID="{06A34CCE-4CDD-4B6D-8DBE-26E505665E76}" presName="sibTrans" presStyleCnt="0"/>
      <dgm:spPr/>
    </dgm:pt>
    <dgm:pt modelId="{2A8A2C06-20BD-41D9-AEAC-B4D62217D938}" type="pres">
      <dgm:prSet presAssocID="{720FCDA2-50EB-4F35-8151-ACBCB17F1038}" presName="composite" presStyleCnt="0"/>
      <dgm:spPr/>
    </dgm:pt>
    <dgm:pt modelId="{F79B3EA7-59E1-4B78-98E3-320E79557891}" type="pres">
      <dgm:prSet presAssocID="{720FCDA2-50EB-4F35-8151-ACBCB17F1038}" presName="rect1" presStyleLbl="trAlignAcc1" presStyleIdx="1" presStyleCnt="6">
        <dgm:presLayoutVars>
          <dgm:bulletEnabled val="1"/>
        </dgm:presLayoutVars>
      </dgm:prSet>
      <dgm:spPr/>
    </dgm:pt>
    <dgm:pt modelId="{D645D183-2C26-4D49-BE80-79704BCC849D}" type="pres">
      <dgm:prSet presAssocID="{720FCDA2-50EB-4F35-8151-ACBCB17F1038}" presName="rect2" presStyleLbl="f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1000" r="-71000"/>
          </a:stretch>
        </a:blipFill>
      </dgm:spPr>
    </dgm:pt>
    <dgm:pt modelId="{4200C76A-008E-4B6D-BBE8-AB3625E3DF31}" type="pres">
      <dgm:prSet presAssocID="{7C9B2EED-7BC7-458A-8D7B-71CE8137D64A}" presName="sibTrans" presStyleCnt="0"/>
      <dgm:spPr/>
    </dgm:pt>
    <dgm:pt modelId="{14245629-C12A-4A55-8A3D-F647E2A05D31}" type="pres">
      <dgm:prSet presAssocID="{5D0E0E97-6665-48FE-B410-98B26A2C9C16}" presName="composite" presStyleCnt="0"/>
      <dgm:spPr/>
    </dgm:pt>
    <dgm:pt modelId="{E4654573-99F7-472F-BABA-A1964117F22A}" type="pres">
      <dgm:prSet presAssocID="{5D0E0E97-6665-48FE-B410-98B26A2C9C16}" presName="rect1" presStyleLbl="trAlignAcc1" presStyleIdx="2" presStyleCnt="6">
        <dgm:presLayoutVars>
          <dgm:bulletEnabled val="1"/>
        </dgm:presLayoutVars>
      </dgm:prSet>
      <dgm:spPr/>
    </dgm:pt>
    <dgm:pt modelId="{A5FCAAB6-1330-4C85-BC3A-535BB5CA1363}" type="pres">
      <dgm:prSet presAssocID="{5D0E0E97-6665-48FE-B410-98B26A2C9C16}" presName="rect2" presStyleLbl="fgImgPlac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D00704AE-E30D-4E7F-9021-DC0C0C051B0F}" type="pres">
      <dgm:prSet presAssocID="{497B9FBF-9E63-4525-8450-E33E6431185B}" presName="sibTrans" presStyleCnt="0"/>
      <dgm:spPr/>
    </dgm:pt>
    <dgm:pt modelId="{5FCB4476-0A34-446B-80B3-4FB032EEE7E2}" type="pres">
      <dgm:prSet presAssocID="{72904A0B-844B-4332-8D3B-A7153C387B0B}" presName="composite" presStyleCnt="0"/>
      <dgm:spPr/>
    </dgm:pt>
    <dgm:pt modelId="{346EE82B-D3DA-4FC7-AFED-56895C863AFB}" type="pres">
      <dgm:prSet presAssocID="{72904A0B-844B-4332-8D3B-A7153C387B0B}" presName="rect1" presStyleLbl="trAlignAcc1" presStyleIdx="3" presStyleCnt="6">
        <dgm:presLayoutVars>
          <dgm:bulletEnabled val="1"/>
        </dgm:presLayoutVars>
      </dgm:prSet>
      <dgm:spPr/>
    </dgm:pt>
    <dgm:pt modelId="{DB870AE9-482D-4A72-B977-B18823872185}" type="pres">
      <dgm:prSet presAssocID="{72904A0B-844B-4332-8D3B-A7153C387B0B}" presName="rect2" presStyleLbl="f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  <dgm:pt modelId="{2093F55B-0656-4800-B606-00C88F303DC0}" type="pres">
      <dgm:prSet presAssocID="{36602A86-491E-41A6-B871-D86120667D4B}" presName="sibTrans" presStyleCnt="0"/>
      <dgm:spPr/>
    </dgm:pt>
    <dgm:pt modelId="{0A72BEDA-453D-4FD0-A0B1-D8B00F2D7C64}" type="pres">
      <dgm:prSet presAssocID="{050C4702-B258-49F5-A0D1-91A8D9FAF863}" presName="composite" presStyleCnt="0"/>
      <dgm:spPr/>
    </dgm:pt>
    <dgm:pt modelId="{A1F394EB-D575-462A-B1F8-F72E40403ED9}" type="pres">
      <dgm:prSet presAssocID="{050C4702-B258-49F5-A0D1-91A8D9FAF863}" presName="rect1" presStyleLbl="trAlignAcc1" presStyleIdx="4" presStyleCnt="6">
        <dgm:presLayoutVars>
          <dgm:bulletEnabled val="1"/>
        </dgm:presLayoutVars>
      </dgm:prSet>
      <dgm:spPr/>
    </dgm:pt>
    <dgm:pt modelId="{D1414F46-21D5-4356-85AB-93DF222E9AF3}" type="pres">
      <dgm:prSet presAssocID="{050C4702-B258-49F5-A0D1-91A8D9FAF863}" presName="rect2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4000" r="-84000"/>
          </a:stretch>
        </a:blipFill>
      </dgm:spPr>
    </dgm:pt>
    <dgm:pt modelId="{D9CD3B52-B25D-4E2F-A39B-77842A1B47B2}" type="pres">
      <dgm:prSet presAssocID="{C472FEF4-7706-4905-8BAC-256E2C640DD9}" presName="sibTrans" presStyleCnt="0"/>
      <dgm:spPr/>
    </dgm:pt>
    <dgm:pt modelId="{FBB3EA61-8AE2-472D-AFA1-783286B58373}" type="pres">
      <dgm:prSet presAssocID="{CE09B12C-FFCD-4304-BBF1-40617C2E7B49}" presName="composite" presStyleCnt="0"/>
      <dgm:spPr/>
    </dgm:pt>
    <dgm:pt modelId="{28D6A576-CD63-485B-AAAE-62CEF871099E}" type="pres">
      <dgm:prSet presAssocID="{CE09B12C-FFCD-4304-BBF1-40617C2E7B49}" presName="rect1" presStyleLbl="trAlignAcc1" presStyleIdx="5" presStyleCnt="6">
        <dgm:presLayoutVars>
          <dgm:bulletEnabled val="1"/>
        </dgm:presLayoutVars>
      </dgm:prSet>
      <dgm:spPr/>
    </dgm:pt>
    <dgm:pt modelId="{2BB05771-7F74-4ABC-A929-0AB444FC3301}" type="pres">
      <dgm:prSet presAssocID="{CE09B12C-FFCD-4304-BBF1-40617C2E7B49}" presName="rect2" presStyleLbl="fgImgPlace1" presStyleIdx="5" presStyleCnt="6"/>
      <dgm:spPr>
        <a:blipFill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E4483001-C95C-41EB-92B8-CE0A15604F3E}" type="presOf" srcId="{64B456AA-656C-4AAF-920B-14F1C3A14608}" destId="{23703500-47BE-4CFE-9869-B4CED3467E95}" srcOrd="0" destOrd="0" presId="urn:microsoft.com/office/officeart/2008/layout/PictureStrips"/>
    <dgm:cxn modelId="{16AAD65D-4545-4E0E-9654-6C9ADE1BC262}" type="presOf" srcId="{720FCDA2-50EB-4F35-8151-ACBCB17F1038}" destId="{F79B3EA7-59E1-4B78-98E3-320E79557891}" srcOrd="0" destOrd="0" presId="urn:microsoft.com/office/officeart/2008/layout/PictureStrips"/>
    <dgm:cxn modelId="{D38E8A5E-1DA7-4E7C-AC2D-402089BC2BBC}" type="presOf" srcId="{72904A0B-844B-4332-8D3B-A7153C387B0B}" destId="{346EE82B-D3DA-4FC7-AFED-56895C863AFB}" srcOrd="0" destOrd="0" presId="urn:microsoft.com/office/officeart/2008/layout/PictureStrips"/>
    <dgm:cxn modelId="{DAE7F960-2B36-49F5-9E6F-A8E421519600}" srcId="{64B456AA-656C-4AAF-920B-14F1C3A14608}" destId="{CE09B12C-FFCD-4304-BBF1-40617C2E7B49}" srcOrd="5" destOrd="0" parTransId="{2A50992E-D17F-431C-8A0E-365A81BB9E66}" sibTransId="{4E90B7C7-2531-4632-9D81-38FBF1B4D3AD}"/>
    <dgm:cxn modelId="{EC3D0474-54C6-4563-B968-31EF91C19AE3}" type="presOf" srcId="{050C4702-B258-49F5-A0D1-91A8D9FAF863}" destId="{A1F394EB-D575-462A-B1F8-F72E40403ED9}" srcOrd="0" destOrd="0" presId="urn:microsoft.com/office/officeart/2008/layout/PictureStrips"/>
    <dgm:cxn modelId="{759CBE7A-48E0-4CD3-B99B-876E449FE94F}" type="presOf" srcId="{ABAE771F-ACDB-4D02-A967-B53E94D776EB}" destId="{8ED23BCD-E029-41DF-8D91-7714DC6DF741}" srcOrd="0" destOrd="0" presId="urn:microsoft.com/office/officeart/2008/layout/PictureStrips"/>
    <dgm:cxn modelId="{EE287D80-E82A-45A9-8AE2-53EB115E355C}" srcId="{64B456AA-656C-4AAF-920B-14F1C3A14608}" destId="{72904A0B-844B-4332-8D3B-A7153C387B0B}" srcOrd="3" destOrd="0" parTransId="{2FF8BD11-6C7B-46BE-8E96-77CD48401BA6}" sibTransId="{36602A86-491E-41A6-B871-D86120667D4B}"/>
    <dgm:cxn modelId="{700071A9-E6F7-4773-94EB-ADE035C64637}" srcId="{64B456AA-656C-4AAF-920B-14F1C3A14608}" destId="{720FCDA2-50EB-4F35-8151-ACBCB17F1038}" srcOrd="1" destOrd="0" parTransId="{3367A4EC-6530-4CBF-9D2B-6BA9F65E7CF3}" sibTransId="{7C9B2EED-7BC7-458A-8D7B-71CE8137D64A}"/>
    <dgm:cxn modelId="{4F35C2C2-011F-46C4-850D-ABCD23F0A51C}" srcId="{64B456AA-656C-4AAF-920B-14F1C3A14608}" destId="{ABAE771F-ACDB-4D02-A967-B53E94D776EB}" srcOrd="0" destOrd="0" parTransId="{5ACDCA98-38F4-4F2C-BDF6-7C3EB1079991}" sibTransId="{06A34CCE-4CDD-4B6D-8DBE-26E505665E76}"/>
    <dgm:cxn modelId="{4F9CE5D5-2BDE-4973-A180-11EBA8F7F9D7}" srcId="{64B456AA-656C-4AAF-920B-14F1C3A14608}" destId="{5D0E0E97-6665-48FE-B410-98B26A2C9C16}" srcOrd="2" destOrd="0" parTransId="{AF4EDC3A-D6EE-48D1-92ED-E1FA3BB37AA9}" sibTransId="{497B9FBF-9E63-4525-8450-E33E6431185B}"/>
    <dgm:cxn modelId="{936991F1-AB7F-4787-A6F6-7FDE245EB530}" type="presOf" srcId="{5D0E0E97-6665-48FE-B410-98B26A2C9C16}" destId="{E4654573-99F7-472F-BABA-A1964117F22A}" srcOrd="0" destOrd="0" presId="urn:microsoft.com/office/officeart/2008/layout/PictureStrips"/>
    <dgm:cxn modelId="{435B07FD-0827-496A-A434-8A03E7704BD7}" type="presOf" srcId="{CE09B12C-FFCD-4304-BBF1-40617C2E7B49}" destId="{28D6A576-CD63-485B-AAAE-62CEF871099E}" srcOrd="0" destOrd="0" presId="urn:microsoft.com/office/officeart/2008/layout/PictureStrips"/>
    <dgm:cxn modelId="{6DA713FE-1AD6-4835-8519-35556170631A}" srcId="{64B456AA-656C-4AAF-920B-14F1C3A14608}" destId="{050C4702-B258-49F5-A0D1-91A8D9FAF863}" srcOrd="4" destOrd="0" parTransId="{C14EABB1-D915-4DF5-9BE6-2AF34FC6FE7C}" sibTransId="{C472FEF4-7706-4905-8BAC-256E2C640DD9}"/>
    <dgm:cxn modelId="{A36B195B-DAC6-4577-A0D1-1D8BD08964DA}" type="presParOf" srcId="{23703500-47BE-4CFE-9869-B4CED3467E95}" destId="{8AA4B32B-EC55-474E-B79B-5BC3AD6346D2}" srcOrd="0" destOrd="0" presId="urn:microsoft.com/office/officeart/2008/layout/PictureStrips"/>
    <dgm:cxn modelId="{8F3091A4-BED2-4502-B3ED-ABB54939DE9F}" type="presParOf" srcId="{8AA4B32B-EC55-474E-B79B-5BC3AD6346D2}" destId="{8ED23BCD-E029-41DF-8D91-7714DC6DF741}" srcOrd="0" destOrd="0" presId="urn:microsoft.com/office/officeart/2008/layout/PictureStrips"/>
    <dgm:cxn modelId="{98370EA1-8B2F-4E52-8A26-DA87B98DB5F8}" type="presParOf" srcId="{8AA4B32B-EC55-474E-B79B-5BC3AD6346D2}" destId="{2862018B-8920-49B0-8E0F-F598B4BED61A}" srcOrd="1" destOrd="0" presId="urn:microsoft.com/office/officeart/2008/layout/PictureStrips"/>
    <dgm:cxn modelId="{96308DA4-4AD2-4FE0-9CD8-FD1BC85E8E26}" type="presParOf" srcId="{23703500-47BE-4CFE-9869-B4CED3467E95}" destId="{3A7F060C-8F30-4118-9CCB-B949B55AABF3}" srcOrd="1" destOrd="0" presId="urn:microsoft.com/office/officeart/2008/layout/PictureStrips"/>
    <dgm:cxn modelId="{AFB8073C-4649-46FD-8421-F9549DF003E7}" type="presParOf" srcId="{23703500-47BE-4CFE-9869-B4CED3467E95}" destId="{2A8A2C06-20BD-41D9-AEAC-B4D62217D938}" srcOrd="2" destOrd="0" presId="urn:microsoft.com/office/officeart/2008/layout/PictureStrips"/>
    <dgm:cxn modelId="{AE8AE487-FC34-4B58-888C-1E3371E3169C}" type="presParOf" srcId="{2A8A2C06-20BD-41D9-AEAC-B4D62217D938}" destId="{F79B3EA7-59E1-4B78-98E3-320E79557891}" srcOrd="0" destOrd="0" presId="urn:microsoft.com/office/officeart/2008/layout/PictureStrips"/>
    <dgm:cxn modelId="{5795FE1B-EF60-42AB-A291-C6DB6E6AE214}" type="presParOf" srcId="{2A8A2C06-20BD-41D9-AEAC-B4D62217D938}" destId="{D645D183-2C26-4D49-BE80-79704BCC849D}" srcOrd="1" destOrd="0" presId="urn:microsoft.com/office/officeart/2008/layout/PictureStrips"/>
    <dgm:cxn modelId="{21486837-D05D-4E5B-B0FB-712163A7750E}" type="presParOf" srcId="{23703500-47BE-4CFE-9869-B4CED3467E95}" destId="{4200C76A-008E-4B6D-BBE8-AB3625E3DF31}" srcOrd="3" destOrd="0" presId="urn:microsoft.com/office/officeart/2008/layout/PictureStrips"/>
    <dgm:cxn modelId="{1EE9C423-41F4-403D-B55A-3600746BC72E}" type="presParOf" srcId="{23703500-47BE-4CFE-9869-B4CED3467E95}" destId="{14245629-C12A-4A55-8A3D-F647E2A05D31}" srcOrd="4" destOrd="0" presId="urn:microsoft.com/office/officeart/2008/layout/PictureStrips"/>
    <dgm:cxn modelId="{68569EBF-FD1A-4BFD-B39C-58164B7452FB}" type="presParOf" srcId="{14245629-C12A-4A55-8A3D-F647E2A05D31}" destId="{E4654573-99F7-472F-BABA-A1964117F22A}" srcOrd="0" destOrd="0" presId="urn:microsoft.com/office/officeart/2008/layout/PictureStrips"/>
    <dgm:cxn modelId="{D53E26D8-080F-4118-B935-7F0C73114DB9}" type="presParOf" srcId="{14245629-C12A-4A55-8A3D-F647E2A05D31}" destId="{A5FCAAB6-1330-4C85-BC3A-535BB5CA1363}" srcOrd="1" destOrd="0" presId="urn:microsoft.com/office/officeart/2008/layout/PictureStrips"/>
    <dgm:cxn modelId="{4BA24024-6EDD-437E-88A4-2CD5DE19A584}" type="presParOf" srcId="{23703500-47BE-4CFE-9869-B4CED3467E95}" destId="{D00704AE-E30D-4E7F-9021-DC0C0C051B0F}" srcOrd="5" destOrd="0" presId="urn:microsoft.com/office/officeart/2008/layout/PictureStrips"/>
    <dgm:cxn modelId="{401D9AF2-2995-4056-89A5-F14D288C2488}" type="presParOf" srcId="{23703500-47BE-4CFE-9869-B4CED3467E95}" destId="{5FCB4476-0A34-446B-80B3-4FB032EEE7E2}" srcOrd="6" destOrd="0" presId="urn:microsoft.com/office/officeart/2008/layout/PictureStrips"/>
    <dgm:cxn modelId="{8832E2C9-3726-4304-B0E3-653727240EEC}" type="presParOf" srcId="{5FCB4476-0A34-446B-80B3-4FB032EEE7E2}" destId="{346EE82B-D3DA-4FC7-AFED-56895C863AFB}" srcOrd="0" destOrd="0" presId="urn:microsoft.com/office/officeart/2008/layout/PictureStrips"/>
    <dgm:cxn modelId="{0C2B2B0E-78EB-4137-AC97-D3DB8AEFC06C}" type="presParOf" srcId="{5FCB4476-0A34-446B-80B3-4FB032EEE7E2}" destId="{DB870AE9-482D-4A72-B977-B18823872185}" srcOrd="1" destOrd="0" presId="urn:microsoft.com/office/officeart/2008/layout/PictureStrips"/>
    <dgm:cxn modelId="{4FA7DAA2-A1D2-4CE7-9472-6CE24BBAC422}" type="presParOf" srcId="{23703500-47BE-4CFE-9869-B4CED3467E95}" destId="{2093F55B-0656-4800-B606-00C88F303DC0}" srcOrd="7" destOrd="0" presId="urn:microsoft.com/office/officeart/2008/layout/PictureStrips"/>
    <dgm:cxn modelId="{3BE1276E-F07C-4488-8E6B-1DFEC4C1DE04}" type="presParOf" srcId="{23703500-47BE-4CFE-9869-B4CED3467E95}" destId="{0A72BEDA-453D-4FD0-A0B1-D8B00F2D7C64}" srcOrd="8" destOrd="0" presId="urn:microsoft.com/office/officeart/2008/layout/PictureStrips"/>
    <dgm:cxn modelId="{22C6F38C-C42E-48F6-A308-4DDA41134641}" type="presParOf" srcId="{0A72BEDA-453D-4FD0-A0B1-D8B00F2D7C64}" destId="{A1F394EB-D575-462A-B1F8-F72E40403ED9}" srcOrd="0" destOrd="0" presId="urn:microsoft.com/office/officeart/2008/layout/PictureStrips"/>
    <dgm:cxn modelId="{2489DB39-07F0-4C45-ADC9-DB69E59B4E0E}" type="presParOf" srcId="{0A72BEDA-453D-4FD0-A0B1-D8B00F2D7C64}" destId="{D1414F46-21D5-4356-85AB-93DF222E9AF3}" srcOrd="1" destOrd="0" presId="urn:microsoft.com/office/officeart/2008/layout/PictureStrips"/>
    <dgm:cxn modelId="{B61F8810-B830-4998-B628-2187E3458CD8}" type="presParOf" srcId="{23703500-47BE-4CFE-9869-B4CED3467E95}" destId="{D9CD3B52-B25D-4E2F-A39B-77842A1B47B2}" srcOrd="9" destOrd="0" presId="urn:microsoft.com/office/officeart/2008/layout/PictureStrips"/>
    <dgm:cxn modelId="{A50C4867-8125-4289-8615-F77188629077}" type="presParOf" srcId="{23703500-47BE-4CFE-9869-B4CED3467E95}" destId="{FBB3EA61-8AE2-472D-AFA1-783286B58373}" srcOrd="10" destOrd="0" presId="urn:microsoft.com/office/officeart/2008/layout/PictureStrips"/>
    <dgm:cxn modelId="{FB01ECAB-D748-4F58-ADE0-77997142D6C5}" type="presParOf" srcId="{FBB3EA61-8AE2-472D-AFA1-783286B58373}" destId="{28D6A576-CD63-485B-AAAE-62CEF871099E}" srcOrd="0" destOrd="0" presId="urn:microsoft.com/office/officeart/2008/layout/PictureStrips"/>
    <dgm:cxn modelId="{852FFDF3-E7C6-4084-8C17-744A6B1D2C0C}" type="presParOf" srcId="{FBB3EA61-8AE2-472D-AFA1-783286B58373}" destId="{2BB05771-7F74-4ABC-A929-0AB444FC3301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23BCD-E029-41DF-8D91-7714DC6DF741}">
      <dsp:nvSpPr>
        <dsp:cNvPr id="0" name=""/>
        <dsp:cNvSpPr/>
      </dsp:nvSpPr>
      <dsp:spPr>
        <a:xfrm>
          <a:off x="817256" y="216551"/>
          <a:ext cx="3687629" cy="11523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1270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0548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kern="1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ea"/>
            </a:rPr>
            <a:t>Operadores de telecomunicações;</a:t>
          </a:r>
          <a:endParaRPr lang="pt-PT" sz="2900" kern="1200" dirty="0"/>
        </a:p>
      </dsp:txBody>
      <dsp:txXfrm>
        <a:off x="817256" y="216551"/>
        <a:ext cx="3687629" cy="1152384"/>
      </dsp:txXfrm>
    </dsp:sp>
    <dsp:sp modelId="{2862018B-8920-49B0-8E0F-F598B4BED61A}">
      <dsp:nvSpPr>
        <dsp:cNvPr id="0" name=""/>
        <dsp:cNvSpPr/>
      </dsp:nvSpPr>
      <dsp:spPr>
        <a:xfrm>
          <a:off x="663605" y="50096"/>
          <a:ext cx="806669" cy="12100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7000" r="-87000"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9B3EA7-59E1-4B78-98E3-320E79557891}">
      <dsp:nvSpPr>
        <dsp:cNvPr id="0" name=""/>
        <dsp:cNvSpPr/>
      </dsp:nvSpPr>
      <dsp:spPr>
        <a:xfrm>
          <a:off x="4839120" y="216551"/>
          <a:ext cx="3687629" cy="11523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1270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0548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kern="1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ea"/>
            </a:rPr>
            <a:t>Banca e seguros;</a:t>
          </a:r>
          <a:endParaRPr lang="pt-PT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39120" y="216551"/>
        <a:ext cx="3687629" cy="1152384"/>
      </dsp:txXfrm>
    </dsp:sp>
    <dsp:sp modelId="{D645D183-2C26-4D49-BE80-79704BCC849D}">
      <dsp:nvSpPr>
        <dsp:cNvPr id="0" name=""/>
        <dsp:cNvSpPr/>
      </dsp:nvSpPr>
      <dsp:spPr>
        <a:xfrm>
          <a:off x="4685468" y="50096"/>
          <a:ext cx="806669" cy="1210003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1000" r="-71000"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654573-99F7-472F-BABA-A1964117F22A}">
      <dsp:nvSpPr>
        <dsp:cNvPr id="0" name=""/>
        <dsp:cNvSpPr/>
      </dsp:nvSpPr>
      <dsp:spPr>
        <a:xfrm>
          <a:off x="817256" y="1667275"/>
          <a:ext cx="3687629" cy="11523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1270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0548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kern="1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ea"/>
            </a:rPr>
            <a:t>Hospitais e clínicas;</a:t>
          </a:r>
          <a:endParaRPr sz="2900" kern="1200" dirty="0"/>
        </a:p>
      </dsp:txBody>
      <dsp:txXfrm>
        <a:off x="817256" y="1667275"/>
        <a:ext cx="3687629" cy="1152384"/>
      </dsp:txXfrm>
    </dsp:sp>
    <dsp:sp modelId="{A5FCAAB6-1330-4C85-BC3A-535BB5CA1363}">
      <dsp:nvSpPr>
        <dsp:cNvPr id="0" name=""/>
        <dsp:cNvSpPr/>
      </dsp:nvSpPr>
      <dsp:spPr>
        <a:xfrm>
          <a:off x="663605" y="1500820"/>
          <a:ext cx="806669" cy="12100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6EE82B-D3DA-4FC7-AFED-56895C863AFB}">
      <dsp:nvSpPr>
        <dsp:cNvPr id="0" name=""/>
        <dsp:cNvSpPr/>
      </dsp:nvSpPr>
      <dsp:spPr>
        <a:xfrm>
          <a:off x="4839120" y="1667275"/>
          <a:ext cx="3687629" cy="11523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1270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0548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kern="1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ea"/>
            </a:rPr>
            <a:t>Grandes retalhistas;</a:t>
          </a:r>
          <a:endParaRPr lang="pt-PT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39120" y="1667275"/>
        <a:ext cx="3687629" cy="1152384"/>
      </dsp:txXfrm>
    </dsp:sp>
    <dsp:sp modelId="{DB870AE9-482D-4A72-B977-B18823872185}">
      <dsp:nvSpPr>
        <dsp:cNvPr id="0" name=""/>
        <dsp:cNvSpPr/>
      </dsp:nvSpPr>
      <dsp:spPr>
        <a:xfrm>
          <a:off x="4685468" y="1500820"/>
          <a:ext cx="806669" cy="121000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394EB-D575-462A-B1F8-F72E40403ED9}">
      <dsp:nvSpPr>
        <dsp:cNvPr id="0" name=""/>
        <dsp:cNvSpPr/>
      </dsp:nvSpPr>
      <dsp:spPr>
        <a:xfrm>
          <a:off x="817256" y="3117999"/>
          <a:ext cx="3687629" cy="11523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1270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0548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kern="1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ea"/>
            </a:rPr>
            <a:t>Autoridades públicas;</a:t>
          </a:r>
          <a:endParaRPr lang="pt-PT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7256" y="3117999"/>
        <a:ext cx="3687629" cy="1152384"/>
      </dsp:txXfrm>
    </dsp:sp>
    <dsp:sp modelId="{D1414F46-21D5-4356-85AB-93DF222E9AF3}">
      <dsp:nvSpPr>
        <dsp:cNvPr id="0" name=""/>
        <dsp:cNvSpPr/>
      </dsp:nvSpPr>
      <dsp:spPr>
        <a:xfrm>
          <a:off x="663605" y="2951543"/>
          <a:ext cx="806669" cy="12100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4000" r="-84000"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D6A576-CD63-485B-AAAE-62CEF871099E}">
      <dsp:nvSpPr>
        <dsp:cNvPr id="0" name=""/>
        <dsp:cNvSpPr/>
      </dsp:nvSpPr>
      <dsp:spPr>
        <a:xfrm>
          <a:off x="4839120" y="3117999"/>
          <a:ext cx="3687629" cy="115238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127000" h="254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0548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kern="1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ea"/>
            </a:rPr>
            <a:t>Instituições de ensino;</a:t>
          </a:r>
          <a:endParaRPr lang="pt-PT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39120" y="3117999"/>
        <a:ext cx="3687629" cy="1152384"/>
      </dsp:txXfrm>
    </dsp:sp>
    <dsp:sp modelId="{2BB05771-7F74-4ABC-A929-0AB444FC3301}">
      <dsp:nvSpPr>
        <dsp:cNvPr id="0" name=""/>
        <dsp:cNvSpPr/>
      </dsp:nvSpPr>
      <dsp:spPr>
        <a:xfrm>
          <a:off x="4685468" y="2951543"/>
          <a:ext cx="806669" cy="1210003"/>
        </a:xfrm>
        <a:prstGeom prst="rect">
          <a:avLst/>
        </a:prstGeom>
        <a:blipFill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#1">
  <dgm:title val=""/>
  <dgm:desc val=""/>
  <dgm:catLst>
    <dgm:cat type="3D" pri="11400"/>
  </dgm:catLst>
  <dgm:scene3d>
    <a:camera prst="orthographicFront"/>
    <a:lightRig rig="threePt" dir="t"/>
  </dgm:scene3d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F9C01A9-4ACA-4F84-83B8-92FD0A1C4FCA}" type="datetime1">
              <a:rPr lang="pt-PT" smtClean="0"/>
              <a:t>29/03/2021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pt-PT" noProof="0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B4C59819-53CD-4D7D-BC5D-0B6F843E5D87}" type="datetime1">
              <a:rPr lang="pt-PT" noProof="0" smtClean="0"/>
              <a:t>29/03/2021</a:t>
            </a:fld>
            <a:endParaRPr lang="pt-PT" noProof="0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noProof="0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noProof="0" dirty="0"/>
              <a:t>Clique para editar os estilos de texto do Modelo Global</a:t>
            </a:r>
          </a:p>
          <a:p>
            <a:pPr lvl="1" rtl="0"/>
            <a:r>
              <a:rPr lang="pt-PT" noProof="0" dirty="0"/>
              <a:t>Segundo nível</a:t>
            </a:r>
          </a:p>
          <a:p>
            <a:pPr lvl="2" rtl="0"/>
            <a:r>
              <a:rPr lang="pt-PT" noProof="0" dirty="0"/>
              <a:t>Terceiro nível</a:t>
            </a:r>
          </a:p>
          <a:p>
            <a:pPr lvl="3" rtl="0"/>
            <a:r>
              <a:rPr lang="pt-PT" noProof="0" dirty="0"/>
              <a:t>Quarto nível</a:t>
            </a:r>
          </a:p>
          <a:p>
            <a:pPr lvl="4" rtl="0"/>
            <a:r>
              <a:rPr lang="pt-PT" noProof="0" dirty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pt-PT" noProof="0" smtClean="0"/>
              <a:t>‹nº›</a:t>
            </a:fld>
            <a:endParaRPr lang="pt-PT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pt-PT" smtClean="0"/>
              <a:t>1</a:t>
            </a:fld>
            <a:endParaRPr lang="pt-P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pt-PT" smtClean="0"/>
              <a:t>2</a:t>
            </a:fld>
            <a:endParaRPr lang="pt-P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pt-PT" smtClean="0"/>
              <a:t>3</a:t>
            </a:fld>
            <a:endParaRPr lang="pt-P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sp>
        <p:nvSpPr>
          <p:cNvPr id="9" name="Retângulo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sp>
        <p:nvSpPr>
          <p:cNvPr id="10" name="Retângulo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sp>
        <p:nvSpPr>
          <p:cNvPr id="11" name="Retângulo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sp>
        <p:nvSpPr>
          <p:cNvPr id="12" name="Retângulo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cxnSp>
        <p:nvCxnSpPr>
          <p:cNvPr id="13" name="Conexão Reta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cxnSp>
        <p:nvCxnSpPr>
          <p:cNvPr id="15" name="Conexão Reta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/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/>
          <a:lstStyle/>
          <a:p>
            <a:pPr rtl="0"/>
            <a:endParaRPr lang="pt-PT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pt-PT" noProof="0"/>
              <a:t>Clique para editar o estilo de título do Modelo Global</a:t>
            </a:r>
            <a:endParaRPr lang="pt-PT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PT" noProof="0"/>
              <a:t>Clique para editar o estilo de subtítulo do Modelo Global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970C19C-A85E-4F42-A55D-CCF9E051A9BB}" type="datetime1">
              <a:rPr lang="pt-PT" noProof="0" smtClean="0"/>
              <a:t>29/03/2021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PT" noProof="0"/>
              <a:t>Que APD queremos ter.</a:t>
            </a:r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pt-PT" noProof="0" smtClean="0"/>
              <a:t>‹nº›</a:t>
            </a:fld>
            <a:endParaRPr lang="pt-PT" noProof="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de título do Modelo Global</a:t>
            </a:r>
            <a:endParaRPr lang="pt-PT" noProof="0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t-PT" noProof="0"/>
              <a:t>Clique para editar os estilos do texto de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C2E0E6-4764-4E0E-B915-259F37A1FFA6}" type="datetime1">
              <a:rPr lang="pt-PT" noProof="0" smtClean="0"/>
              <a:t>29/03/2021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Que APD queremos ter.</a:t>
            </a:r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PT" noProof="0" smtClean="0"/>
              <a:t>‹nº›</a:t>
            </a:fld>
            <a:endParaRPr lang="pt-PT" noProof="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PT" noProof="0" dirty="0"/>
          </a:p>
        </p:txBody>
      </p:sp>
      <p:sp>
        <p:nvSpPr>
          <p:cNvPr id="8" name="Retângulo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sp>
        <p:nvSpPr>
          <p:cNvPr id="9" name="Retângulo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sp>
        <p:nvSpPr>
          <p:cNvPr id="10" name="Retângulo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 dirty="0"/>
          </a:p>
        </p:txBody>
      </p:sp>
      <p:cxnSp>
        <p:nvCxnSpPr>
          <p:cNvPr id="11" name="Conexão Reta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/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rtl="0"/>
            <a:endParaRPr lang="pt-PT" noProof="0" dirty="0"/>
          </a:p>
        </p:txBody>
      </p:sp>
      <p:cxnSp>
        <p:nvCxnSpPr>
          <p:cNvPr id="14" name="Conexão Reta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pt-PT" noProof="0"/>
              <a:t>Clique para editar o estilo de título do Modelo Global</a:t>
            </a:r>
            <a:endParaRPr lang="pt-PT" noProof="0" dirty="0"/>
          </a:p>
        </p:txBody>
      </p:sp>
      <p:sp>
        <p:nvSpPr>
          <p:cNvPr id="3" name="Marcador de Posição do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pt-PT" noProof="0"/>
              <a:t>Clique para editar os estilos do texto de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36D52A-4284-48B2-B043-6E7C54BE6378}" type="datetime1">
              <a:rPr lang="pt-PT" noProof="0" smtClean="0"/>
              <a:t>29/03/2021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Que APD queremos ter.</a:t>
            </a:r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PT" noProof="0" smtClean="0"/>
              <a:t>‹nº›</a:t>
            </a:fld>
            <a:endParaRPr lang="pt-PT" noProof="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de título do Modelo Global</a:t>
            </a:r>
            <a:endParaRPr lang="pt-PT" noProof="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t-PT" noProof="0"/>
              <a:t>Clique para editar os estilos do texto de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4C04EB-D48A-430B-B5CC-F8B6B2E8BBDD}" type="datetime1">
              <a:rPr lang="pt-PT" noProof="0" smtClean="0"/>
              <a:t>29/03/2021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Que APD queremos ter.</a:t>
            </a:r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PT" noProof="0" smtClean="0"/>
              <a:t>‹nº›</a:t>
            </a:fld>
            <a:endParaRPr lang="pt-PT" noProof="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sp>
        <p:nvSpPr>
          <p:cNvPr id="20" name="Retângulo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sp>
        <p:nvSpPr>
          <p:cNvPr id="24" name="Retângulo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sp>
        <p:nvSpPr>
          <p:cNvPr id="21" name="Retângulo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cxnSp>
        <p:nvCxnSpPr>
          <p:cNvPr id="22" name="Conexão Reta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sp>
        <p:nvSpPr>
          <p:cNvPr id="18" name="Pi"/>
          <p:cNvSpPr/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/>
          <a:lstStyle/>
          <a:p>
            <a:pPr rtl="0"/>
            <a:endParaRPr lang="pt-PT" noProof="0" dirty="0"/>
          </a:p>
        </p:txBody>
      </p:sp>
      <p:cxnSp>
        <p:nvCxnSpPr>
          <p:cNvPr id="23" name="Conexão Reta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sp>
        <p:nvSpPr>
          <p:cNvPr id="27" name="Retângulo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sp>
        <p:nvSpPr>
          <p:cNvPr id="28" name="Retângulo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sp>
        <p:nvSpPr>
          <p:cNvPr id="29" name="Retângulo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sp>
        <p:nvSpPr>
          <p:cNvPr id="30" name="Retângulo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cxnSp>
        <p:nvCxnSpPr>
          <p:cNvPr id="31" name="Conexão Reta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cxnSp>
        <p:nvCxnSpPr>
          <p:cNvPr id="33" name="Conexão Reta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pt-PT" noProof="0"/>
              <a:t>Clique para editar o estilo de título do Modelo Global</a:t>
            </a:r>
            <a:endParaRPr lang="pt-PT" noProof="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/>
              <a:t>Clique para editar os estilos do texto de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0619EB94-C00D-4639-B87C-B6005863228B}" type="datetime1">
              <a:rPr lang="pt-PT" noProof="0" smtClean="0"/>
              <a:t>29/03/2021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PT" noProof="0"/>
              <a:t>Que APD queremos ter.</a:t>
            </a:r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pt-PT" noProof="0" smtClean="0"/>
              <a:t>‹nº›</a:t>
            </a:fld>
            <a:endParaRPr lang="pt-PT" noProof="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de título do Modelo Global</a:t>
            </a:r>
            <a:endParaRPr lang="pt-PT" noProof="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 hasCustomPrompt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t-PT" noProof="0"/>
              <a:t>Clique para editar os estilos do texto de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  <a:endParaRPr lang="pt-PT" noProof="0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pt-PT" noProof="0"/>
              <a:t>Clique para editar os estilos do texto de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  <a:endParaRPr lang="pt-PT" noProof="0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E9CFBF-5851-4607-B575-8D85BD1DE7A7}" type="datetime1">
              <a:rPr lang="pt-PT" noProof="0" smtClean="0"/>
              <a:t>29/03/2021</a:t>
            </a:fld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Que APD queremos ter.</a:t>
            </a:r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PT" noProof="0" smtClean="0"/>
              <a:t>‹nº›</a:t>
            </a:fld>
            <a:endParaRPr lang="pt-PT" noProof="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PT" noProof="0"/>
              <a:t>Clique para editar o estilo de título do Modelo Global</a:t>
            </a:r>
            <a:endParaRPr lang="pt-PT" noProof="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do texto de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pt-PT" noProof="0"/>
              <a:t>Clique para editar os estilos do texto de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  <a:endParaRPr lang="pt-PT" noProof="0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do texto de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PT" noProof="0"/>
              <a:t>Clique para editar os estilos do texto de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  <a:endParaRPr lang="pt-PT" noProof="0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AC3043-832D-489D-8D3E-41080A138927}" type="datetime1">
              <a:rPr lang="pt-PT" noProof="0" smtClean="0"/>
              <a:t>29/03/2021</a:t>
            </a:fld>
            <a:endParaRPr lang="pt-PT" noProof="0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Que APD queremos ter.</a:t>
            </a:r>
            <a:endParaRPr lang="pt-PT" noProof="0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PT" noProof="0" smtClean="0"/>
              <a:t>‹nº›</a:t>
            </a:fld>
            <a:endParaRPr lang="pt-PT" noProof="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de título do Modelo Global</a:t>
            </a:r>
            <a:endParaRPr lang="pt-PT" noProof="0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5B7684-1880-4894-B980-5CC97211841C}" type="datetime1">
              <a:rPr lang="pt-PT" noProof="0" smtClean="0"/>
              <a:t>29/03/2021</a:t>
            </a:fld>
            <a:endParaRPr lang="pt-PT" noProof="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Que APD queremos ter.</a:t>
            </a:r>
            <a:endParaRPr lang="pt-PT" noProof="0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PT" noProof="0" smtClean="0"/>
              <a:t>‹nº›</a:t>
            </a:fld>
            <a:endParaRPr lang="pt-PT" noProof="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PT" noProof="0" dirty="0"/>
          </a:p>
        </p:txBody>
      </p:sp>
      <p:sp>
        <p:nvSpPr>
          <p:cNvPr id="6" name="Retângulo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PT" noProof="0" dirty="0"/>
          </a:p>
        </p:txBody>
      </p:sp>
      <p:cxnSp>
        <p:nvCxnSpPr>
          <p:cNvPr id="7" name="Conexão Reta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PT" noProof="0" dirty="0"/>
          </a:p>
        </p:txBody>
      </p:sp>
      <p:sp>
        <p:nvSpPr>
          <p:cNvPr id="9" name="Retângulo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PT" noProof="0" dirty="0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AE8930-7D74-45D8-90CA-0839EB1C9F07}" type="datetime1">
              <a:rPr lang="pt-PT" noProof="0" smtClean="0"/>
              <a:t>29/03/2021</a:t>
            </a:fld>
            <a:endParaRPr lang="pt-PT" noProof="0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Que APD queremos ter.</a:t>
            </a:r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pt-PT" noProof="0" smtClean="0"/>
              <a:t>‹nº›</a:t>
            </a:fld>
            <a:endParaRPr lang="pt-PT" noProof="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PT" noProof="0" dirty="0"/>
          </a:p>
        </p:txBody>
      </p:sp>
      <p:sp>
        <p:nvSpPr>
          <p:cNvPr id="9" name="Retângulo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PT" noProof="0" dirty="0"/>
          </a:p>
        </p:txBody>
      </p:sp>
      <p:cxnSp>
        <p:nvCxnSpPr>
          <p:cNvPr id="10" name="Conexão Reta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PT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Clique para editar o estilo de título do Modelo Global</a:t>
            </a:r>
            <a:endParaRPr lang="pt-PT" noProof="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pt-PT" noProof="0"/>
              <a:t>Clique para editar os estilos do texto de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  <a:endParaRPr lang="pt-PT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do texto de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7BD4BB-65BA-4304-A28F-BDEBE93CC247}" type="datetime1">
              <a:rPr lang="pt-PT" noProof="0" smtClean="0"/>
              <a:t>29/03/2021</a:t>
            </a:fld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Que APD queremos ter.</a:t>
            </a:r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PT" noProof="0" smtClean="0"/>
              <a:t>‹nº›</a:t>
            </a:fld>
            <a:endParaRPr lang="pt-PT" noProof="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PT" noProof="0" dirty="0"/>
          </a:p>
        </p:txBody>
      </p:sp>
      <p:sp>
        <p:nvSpPr>
          <p:cNvPr id="8" name="Retângulo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PT" noProof="0" dirty="0"/>
          </a:p>
        </p:txBody>
      </p:sp>
      <p:sp>
        <p:nvSpPr>
          <p:cNvPr id="9" name="Retângulo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PT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pt-PT" noProof="0"/>
              <a:t>Clique para editar o estilo de título do Modelo Global</a:t>
            </a:r>
            <a:endParaRPr lang="pt-PT" noProof="0" dirty="0"/>
          </a:p>
        </p:txBody>
      </p:sp>
      <p:sp>
        <p:nvSpPr>
          <p:cNvPr id="3" name="Marcador de Posição da Imagem 2" descr="Um marcador de posição vazio para adicionar uma imagem. Clique no marcador de posição e selecione a imagem que pretende adicionar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PT" noProof="0"/>
              <a:t>Clique no ícone para adicionar uma imagem</a:t>
            </a:r>
            <a:endParaRPr lang="pt-PT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do texto de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DF31D54-5558-4E87-913A-28A0AF0A776E}" type="datetime1">
              <a:rPr lang="pt-PT" noProof="0" smtClean="0"/>
              <a:t>29/03/2021</a:t>
            </a:fld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PT" noProof="0"/>
              <a:t>Que APD queremos ter.</a:t>
            </a:r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pt-PT" noProof="0" smtClean="0"/>
              <a:t>‹nº›</a:t>
            </a:fld>
            <a:endParaRPr lang="pt-PT" noProof="0" dirty="0"/>
          </a:p>
        </p:txBody>
      </p:sp>
      <p:cxnSp>
        <p:nvCxnSpPr>
          <p:cNvPr id="10" name="Conexão Reta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PT" noProof="0" dirty="0"/>
          </a:p>
        </p:txBody>
      </p:sp>
      <p:sp>
        <p:nvSpPr>
          <p:cNvPr id="8" name="Retângulo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sp>
        <p:nvSpPr>
          <p:cNvPr id="9" name="Retângulo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PT" noProof="0" dirty="0"/>
          </a:p>
        </p:txBody>
      </p:sp>
      <p:sp>
        <p:nvSpPr>
          <p:cNvPr id="13" name="Retângulo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 dirty="0"/>
          </a:p>
        </p:txBody>
      </p:sp>
      <p:cxnSp>
        <p:nvCxnSpPr>
          <p:cNvPr id="14" name="Conexão Reta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ta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/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rtl="0"/>
            <a:endParaRPr lang="pt-PT" noProof="0" dirty="0"/>
          </a:p>
        </p:txBody>
      </p:sp>
      <p:cxnSp>
        <p:nvCxnSpPr>
          <p:cNvPr id="16" name="Conexão Reta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PT" noProof="0" dirty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noProof="0" dirty="0"/>
              <a:t>Clique para editar os estilos de texto do Modelo Global</a:t>
            </a:r>
          </a:p>
          <a:p>
            <a:pPr lvl="1" rtl="0"/>
            <a:r>
              <a:rPr lang="pt-PT" noProof="0" dirty="0"/>
              <a:t>Segundo nível</a:t>
            </a:r>
          </a:p>
          <a:p>
            <a:pPr lvl="2" rtl="0"/>
            <a:r>
              <a:rPr lang="pt-PT" noProof="0" dirty="0"/>
              <a:t>Terceiro nível</a:t>
            </a:r>
          </a:p>
          <a:p>
            <a:pPr lvl="3" rtl="0"/>
            <a:r>
              <a:rPr lang="pt-PT" noProof="0" dirty="0"/>
              <a:t>Quarto nível</a:t>
            </a:r>
          </a:p>
          <a:p>
            <a:pPr lvl="4" rtl="0"/>
            <a:r>
              <a:rPr lang="pt-PT" noProof="0" dirty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C480FADA-768C-4313-B7A4-38DAB44ADCD0}" type="datetime1">
              <a:rPr lang="pt-PT" noProof="0" smtClean="0"/>
              <a:t>29/03/2021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t-PT" noProof="0"/>
              <a:t>Que APD queremos ter.</a:t>
            </a:r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pt-PT" noProof="0" smtClean="0"/>
              <a:t>‹nº›</a:t>
            </a:fld>
            <a:endParaRPr lang="pt-PT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7015" indent="-247015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775" indent="-247015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535" indent="-247015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295" indent="-247015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055" indent="-247015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815" indent="-247015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575" indent="-247015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335" indent="-247015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3095" indent="-247015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3556992"/>
          </a:xfrm>
        </p:spPr>
        <p:txBody>
          <a:bodyPr rtlCol="0"/>
          <a:lstStyle/>
          <a:p>
            <a:pPr algn="ctr"/>
            <a:r>
              <a:rPr lang="pt-PT" sz="40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Organização, funcionamento e atribuições da Agência de Protecção de dados</a:t>
            </a:r>
            <a:r>
              <a:rPr lang="pt-PT" sz="36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PT" sz="36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24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Desafios e alinhamento a estratégia do Executivo para o Sector.</a:t>
            </a:r>
            <a:b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PT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526460" y="5741915"/>
            <a:ext cx="4889879" cy="684387"/>
          </a:xfrm>
        </p:spPr>
        <p:txBody>
          <a:bodyPr rtlCol="0">
            <a:normAutofit/>
          </a:bodyPr>
          <a:lstStyle/>
          <a:p>
            <a:pPr rtl="0"/>
            <a:r>
              <a:rPr lang="pt-PT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 das Dores J.C. Pinto</a:t>
            </a:r>
          </a:p>
        </p:txBody>
      </p:sp>
      <p:sp>
        <p:nvSpPr>
          <p:cNvPr id="6" name="Retângulo 5"/>
          <p:cNvSpPr/>
          <p:nvPr/>
        </p:nvSpPr>
        <p:spPr>
          <a:xfrm>
            <a:off x="0" y="5661248"/>
            <a:ext cx="1197868" cy="11967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Imagem 7" descr="Uma imagem com texto&#10;&#10;Descrição gerada automaticament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1834" y="431698"/>
            <a:ext cx="5514055" cy="10803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Constatações do quadro actual sobre o tratamento de dados pessoais em Angola (1,2)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593436" y="1567632"/>
            <a:ext cx="9685552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Tratamento de dados pessoais dos cidadãos por parte das empresas e instituições públicas sem notificação ou autorização da APD;</a:t>
            </a:r>
          </a:p>
          <a:p>
            <a:pPr algn="just"/>
            <a:r>
              <a:rPr lang="pt-PT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Recolha excessiva de dados pessoais para finalidades não declaradas ou diferente da que foi declarada;</a:t>
            </a:r>
            <a:endParaRPr lang="pt-PT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PT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Transações de Bases de Dados entre empresas sem o consentimento dos titulares dos dados;</a:t>
            </a:r>
            <a:endParaRPr lang="pt-PT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Roubo de identidade com a criação de falsos perfis para fins escusos;</a:t>
            </a:r>
            <a:endParaRPr dirty="0">
              <a:solidFill>
                <a:schemeClr val="dk1"/>
              </a:solidFill>
            </a:endParaRPr>
          </a:p>
          <a:p>
            <a:pPr algn="just"/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Colocação de dados pessoais em nuvens localizadas fora do território nacional, sobretudo em países sem legislação adequada de protecção de dados pessoais;</a:t>
            </a:r>
          </a:p>
          <a:p>
            <a:endParaRPr lang="pt-P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PT" altLang="en-US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pt-PT" noProof="0" smtClean="0"/>
              <a:t>10</a:t>
            </a:fld>
            <a:endParaRPr lang="pt-PT" noProof="0" dirty="0"/>
          </a:p>
        </p:txBody>
      </p:sp>
      <p:sp>
        <p:nvSpPr>
          <p:cNvPr id="7" name="Retângulo 6"/>
          <p:cNvSpPr/>
          <p:nvPr/>
        </p:nvSpPr>
        <p:spPr>
          <a:xfrm>
            <a:off x="693812" y="836712"/>
            <a:ext cx="432048" cy="4320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Constatações do quadro actual sobre o tratamento de dados pessoais em Angola (2,2)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593436" y="1567632"/>
            <a:ext cx="10045592" cy="51125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Acesso indevido e exposição de dados pessoais de crédito e solvabilidade;</a:t>
            </a:r>
          </a:p>
          <a:p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Acesso indevido e exposição de dados de saúde;</a:t>
            </a:r>
          </a:p>
          <a:p>
            <a:pPr algn="just"/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Acesso indevido à dados pessoais </a:t>
            </a:r>
            <a:r>
              <a:rPr lang="pt-PT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relactivos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 pessoas suspeitas de actividades ilícitas, crimes e contravenções;</a:t>
            </a:r>
          </a:p>
          <a:p>
            <a:pPr algn="just"/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Inacessibilidade a dados pessoais em consequência de ataques de negação de serviços, deformação e sequestro de dados pessoais, sobretudo em instituições públicas;</a:t>
            </a:r>
          </a:p>
          <a:p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Deficiente implementação de medidas de segurança da informção;</a:t>
            </a:r>
          </a:p>
          <a:p>
            <a:pPr algn="just"/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Exposição de dados pessoais sobretudo nas redes sociais pelos próprios titulares dos dados, revelando falta gritante de consciencialização dos mesmos sobre a importância dos seus dados pessoais e cuidados a observar, assim como dos seus direitos.</a:t>
            </a:r>
          </a:p>
          <a:p>
            <a:endParaRPr lang="pt-P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PT" altLang="en-US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pt-PT" noProof="0" smtClean="0"/>
              <a:t>11</a:t>
            </a:fld>
            <a:endParaRPr lang="pt-PT" noProof="0" dirty="0"/>
          </a:p>
        </p:txBody>
      </p:sp>
      <p:sp>
        <p:nvSpPr>
          <p:cNvPr id="7" name="Retângulo 6"/>
          <p:cNvSpPr/>
          <p:nvPr/>
        </p:nvSpPr>
        <p:spPr>
          <a:xfrm>
            <a:off x="693812" y="836712"/>
            <a:ext cx="432048" cy="4320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94636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593436" y="1567632"/>
            <a:ext cx="10045592" cy="2869480"/>
          </a:xfrm>
        </p:spPr>
        <p:txBody>
          <a:bodyPr>
            <a:normAutofit/>
          </a:bodyPr>
          <a:lstStyle/>
          <a:p>
            <a:pPr algn="just"/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Com base nessas constatações, as instituições devem criar condições humanas e tecnológicas para protecção dos dados pessoais dos seus funcionários, colaboradores e utentes dos seus serviços.</a:t>
            </a:r>
          </a:p>
          <a:p>
            <a:pPr marL="0" indent="0">
              <a:buNone/>
            </a:pPr>
            <a:endParaRPr lang="pt-P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PT" altLang="en-US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pt-PT" noProof="0" smtClean="0"/>
              <a:t>12</a:t>
            </a:fld>
            <a:endParaRPr lang="pt-PT" noProof="0" dirty="0"/>
          </a:p>
        </p:txBody>
      </p:sp>
      <p:sp>
        <p:nvSpPr>
          <p:cNvPr id="7" name="Retângulo 6"/>
          <p:cNvSpPr/>
          <p:nvPr/>
        </p:nvSpPr>
        <p:spPr>
          <a:xfrm>
            <a:off x="693812" y="836712"/>
            <a:ext cx="432048" cy="4320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420242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Muito obrigado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Retângulo 7"/>
          <p:cNvSpPr/>
          <p:nvPr/>
        </p:nvSpPr>
        <p:spPr>
          <a:xfrm>
            <a:off x="0" y="5661248"/>
            <a:ext cx="1197868" cy="11967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5" name="Imagem 4" descr="Uma imagem com texto&#10;&#10;Descrição gerada automaticamen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410" y="332656"/>
            <a:ext cx="4320480" cy="8640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P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Agência de </a:t>
            </a:r>
            <a:r>
              <a:rPr lang="pt-PT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Protecção</a:t>
            </a:r>
            <a:r>
              <a:rPr lang="pt-P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Dados</a:t>
            </a:r>
          </a:p>
        </p:txBody>
      </p:sp>
      <p:sp>
        <p:nvSpPr>
          <p:cNvPr id="14" name="Marcador de Posição de Conteúdo 13"/>
          <p:cNvSpPr>
            <a:spLocks noGrp="1"/>
          </p:cNvSpPr>
          <p:nvPr>
            <p:ph idx="1"/>
          </p:nvPr>
        </p:nvSpPr>
        <p:spPr>
          <a:xfrm>
            <a:off x="1593437" y="1953344"/>
            <a:ext cx="5869128" cy="4572000"/>
          </a:xfrm>
        </p:spPr>
        <p:txBody>
          <a:bodyPr rtlCol="0">
            <a:normAutofit fontScale="92500" lnSpcReduction="10000"/>
          </a:bodyPr>
          <a:lstStyle/>
          <a:p>
            <a:pPr algn="just"/>
            <a:r>
              <a:rPr lang="pt-PT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Agência de </a:t>
            </a:r>
            <a:r>
              <a:rPr lang="pt-PT" sz="24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Protecção</a:t>
            </a:r>
            <a:r>
              <a:rPr lang="pt-PT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de Dados (APD) é a autoridade pública responsável pela fiscalização e controlo do tratamento de dados pessoais em Angola.</a:t>
            </a:r>
          </a:p>
          <a:p>
            <a:pPr algn="just"/>
            <a:r>
              <a:rPr lang="pt-PT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Ela foi criada ao abrigo do artigo 44.º da Lei 22/11 de 17 de Junho - também designada por Lei da Protecção de Dados Pessoais ou simplesmente LPDP. </a:t>
            </a:r>
          </a:p>
          <a:p>
            <a:pPr algn="just"/>
            <a:r>
              <a:rPr lang="pt-PT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Apesar da sua criação em 2011 e da aprovação do seu Estatuto Orgânico através do Decreto Presidencial n.º 214/16 de 10 de Outubro, a Agência iniciou funções apenas em 8 de Outubro de 2019, com a tomada de posse dos membros do seu primeiro Conselho de Administração.</a:t>
            </a:r>
          </a:p>
          <a:p>
            <a:pPr algn="just"/>
            <a:endParaRPr lang="pt-PT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894612" y="2276872"/>
            <a:ext cx="3481625" cy="230425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pt-PT" noProof="0" smtClean="0"/>
              <a:t>2</a:t>
            </a:fld>
            <a:endParaRPr lang="pt-PT" noProof="0" dirty="0"/>
          </a:p>
        </p:txBody>
      </p:sp>
      <p:sp>
        <p:nvSpPr>
          <p:cNvPr id="5" name="Retângulo 4"/>
          <p:cNvSpPr/>
          <p:nvPr/>
        </p:nvSpPr>
        <p:spPr>
          <a:xfrm>
            <a:off x="693812" y="836712"/>
            <a:ext cx="432048" cy="4320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P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</a:t>
            </a:r>
          </a:p>
        </p:txBody>
      </p:sp>
      <p:sp>
        <p:nvSpPr>
          <p:cNvPr id="14" name="Marcador de Posição de Conteúdo 13"/>
          <p:cNvSpPr>
            <a:spLocks noGrp="1"/>
          </p:cNvSpPr>
          <p:nvPr>
            <p:ph idx="1"/>
          </p:nvPr>
        </p:nvSpPr>
        <p:spPr>
          <a:xfrm>
            <a:off x="5536371" y="1628801"/>
            <a:ext cx="5869128" cy="4536504"/>
          </a:xfrm>
        </p:spPr>
        <p:txBody>
          <a:bodyPr rtlCol="0">
            <a:noAutofit/>
          </a:bodyPr>
          <a:lstStyle/>
          <a:p>
            <a:pPr algn="just"/>
            <a:endParaRPr lang="pt-PT" sz="2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pt-PT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 Conselho de Administração, é constituído por 7 membros, sendo:</a:t>
            </a:r>
          </a:p>
          <a:p>
            <a:pPr algn="just"/>
            <a:r>
              <a:rPr lang="pt-PT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Administradores executivos, indicados pelo Presidente da República, incluindo a PCA;</a:t>
            </a:r>
          </a:p>
          <a:p>
            <a:pPr algn="just"/>
            <a:r>
              <a:rPr lang="pt-PT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 Administradores não executivos, </a:t>
            </a:r>
            <a:r>
              <a:rPr lang="pt-PT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destes, 3 eleitos pela Assembleia Nacional e 1 pelo Conselho Superior da Magistratura Judicial; e,</a:t>
            </a:r>
          </a:p>
          <a:p>
            <a:pPr algn="just"/>
            <a:r>
              <a:rPr lang="pt-PT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Dispõe de Serviços Executivos e de Apoio.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436" y="2420888"/>
            <a:ext cx="3555806" cy="2736304"/>
          </a:xfrm>
          <a:prstGeom prst="rect">
            <a:avLst/>
          </a:prstGeom>
        </p:spPr>
      </p:pic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pt-PT" noProof="0" smtClean="0"/>
              <a:t>3</a:t>
            </a:fld>
            <a:endParaRPr lang="pt-PT" noProof="0" dirty="0"/>
          </a:p>
        </p:txBody>
      </p:sp>
      <p:sp>
        <p:nvSpPr>
          <p:cNvPr id="8" name="Retângulo 7"/>
          <p:cNvSpPr/>
          <p:nvPr/>
        </p:nvSpPr>
        <p:spPr>
          <a:xfrm>
            <a:off x="693812" y="836712"/>
            <a:ext cx="432048" cy="4320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FDE92-2207-4C99-B4A2-B939CCC28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Atribuições (1,2)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63296F1-67A8-4A30-B16B-F7FA041CB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1556792"/>
            <a:ext cx="9782801" cy="4615408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pt-PT" sz="8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a) </a:t>
            </a:r>
            <a:r>
              <a:rPr lang="pt-PT" sz="8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Inspeccionar</a:t>
            </a:r>
            <a:r>
              <a:rPr lang="pt-PT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e fiscalizar o tratamento automatizado e não automatizado dos dados pessoais e respectivos ficheiros; </a:t>
            </a:r>
            <a:r>
              <a:rPr lang="pt-PT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</a:rPr>
              <a:t> </a:t>
            </a:r>
            <a:endParaRPr lang="pt-PT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pt-PT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Autorizar a partilha de dados pessoais entre as instituições públicas;</a:t>
            </a:r>
            <a:endParaRPr lang="pt-PT" sz="800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PT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Autorizar as transferências internacionais de dados pessoais;</a:t>
            </a:r>
            <a:endParaRPr lang="pt-PT" sz="800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PT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Emitir recomendações, orientações e instruções sobre as melhores práticas no tratamento de dados pessoais; </a:t>
            </a:r>
            <a:endParaRPr lang="pt-PT" sz="800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PT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Emitir parecer sobre o acesso aos documentos nominativos.</a:t>
            </a:r>
            <a:endParaRPr lang="pt-PT" sz="800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PT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Emitir parecer sobre o sistema de classificação de documentos; </a:t>
            </a:r>
            <a:endParaRPr lang="pt-PT" sz="800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PT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Apreciar e decidir sobre as reclamações que sejam dirigidas à APD e garantir o exercício do direito de acesso, de </a:t>
            </a:r>
            <a:r>
              <a:rPr lang="pt-PT" sz="8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rectificação</a:t>
            </a:r>
            <a:r>
              <a:rPr lang="pt-PT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actualização e eliminação de dados pessoais; </a:t>
            </a:r>
            <a:endParaRPr lang="pt-PT" sz="800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B040F3D-3DE8-453D-A8F6-8A211403F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pt-PT" noProof="0" smtClean="0"/>
              <a:t>4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617892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4C9BBE-4645-449F-A382-315D87992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1018952"/>
          </a:xfrm>
        </p:spPr>
        <p:txBody>
          <a:bodyPr/>
          <a:lstStyle/>
          <a:p>
            <a:r>
              <a:rPr lang="pt-P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Atribuições (2,2)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392A301-9DAB-4CC4-90E1-693775926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1412776"/>
            <a:ext cx="9782801" cy="4759424"/>
          </a:xfrm>
        </p:spPr>
        <p:txBody>
          <a:bodyPr>
            <a:normAutofit fontScale="25000" lnSpcReduction="20000"/>
          </a:bodyPr>
          <a:lstStyle/>
          <a:p>
            <a:pPr marL="210185" indent="0">
              <a:lnSpc>
                <a:spcPct val="150000"/>
              </a:lnSpc>
              <a:buNone/>
            </a:pPr>
            <a:endParaRPr lang="pt-P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PT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Registar e publicar o registo de ficheiros de dados pessoais;</a:t>
            </a:r>
            <a:endParaRPr lang="pt-PT" sz="800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PT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Garantir aos titulares dos dados pessoais a obtenção de informação precisa sobre os seus direitos no âmbito do tratamento dos seus dados;</a:t>
            </a:r>
            <a:endParaRPr lang="pt-PT" sz="800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PT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Orientar a aplicação das medidas técnicas e de seguranças necessárias e adequadas; </a:t>
            </a:r>
            <a:endParaRPr lang="pt-PT" sz="800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PT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Cooperar com as autoridades internacionais em matéria de protecção de dados pessoais; </a:t>
            </a:r>
            <a:endParaRPr lang="pt-PT" sz="800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PT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Exercer a sua função sancionatória em matéria de protecção de dados pessoais;</a:t>
            </a:r>
            <a:endParaRPr lang="pt-PT" sz="800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pt-PT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Emitir parecer sobre a aplicação da lei de protecção de dados pessoais e demais actos complementares.</a:t>
            </a:r>
            <a:endParaRPr lang="pt-PT" sz="8000" dirty="0"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endParaRPr lang="pt-PT" sz="800" dirty="0">
              <a:latin typeface="Bookman Old Style" panose="02050604050505020204" pitchFamily="18" charset="0"/>
            </a:endParaRPr>
          </a:p>
          <a:p>
            <a:endParaRPr lang="pt-PT" sz="2400" dirty="0">
              <a:latin typeface="Bookman Old Style" panose="02050604050505020204" pitchFamily="18" charset="0"/>
            </a:endParaRPr>
          </a:p>
          <a:p>
            <a:endParaRPr lang="pt-PT" sz="2400" dirty="0"/>
          </a:p>
          <a:p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2A191BA6-0904-47EF-A6A3-E041CFAA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pt-PT" noProof="0" smtClean="0"/>
              <a:t>5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649917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522412" y="0"/>
            <a:ext cx="9144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1062" y="332656"/>
            <a:ext cx="7886700" cy="141578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PT" sz="36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Desafios e alinhamento a estratégia do Executivo</a:t>
            </a:r>
            <a:endParaRPr lang="pt-PT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20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522412" y="1690688"/>
            <a:ext cx="9144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1857264" y="2100581"/>
            <a:ext cx="8701644" cy="3272635"/>
          </a:xfrm>
        </p:spPr>
        <p:txBody>
          <a:bodyPr anchor="ctr"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pt-PT" dirty="0">
                <a:solidFill>
                  <a:schemeClr val="tx2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No PDN 2018-2020 a protecção de dados pessoais está intrinsecamente inserida nas </a:t>
            </a:r>
            <a:r>
              <a:rPr lang="pt-PT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dinâmicas de promoção dos direitos fundamentais dos cidadãos e do desenvolvimento e </a:t>
            </a:r>
            <a:r>
              <a:rPr lang="pt-PT" dirty="0">
                <a:solidFill>
                  <a:schemeClr val="tx2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inovação tecnológica.</a:t>
            </a:r>
          </a:p>
          <a:p>
            <a:pPr algn="just">
              <a:lnSpc>
                <a:spcPct val="115000"/>
              </a:lnSpc>
            </a:pPr>
            <a:r>
              <a:rPr lang="pt-PT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Para a materialização desse desiderato, a APD gizou </a:t>
            </a:r>
            <a:r>
              <a:rPr lang="pt-PT" dirty="0">
                <a:solidFill>
                  <a:schemeClr val="tx2"/>
                </a:solidFill>
                <a:latin typeface="Times New Roman" panose="02020603050405020304" pitchFamily="18" charset="0"/>
                <a:ea typeface="SimHei" panose="02010609060101010101" pitchFamily="49" charset="-122"/>
                <a:cs typeface="Times New Roman" panose="02020603050405020304" pitchFamily="18" charset="0"/>
              </a:rPr>
              <a:t>o seu Plano estratégico 2020-2024 com os seguintes desafios:</a:t>
            </a:r>
            <a:endParaRPr lang="pt-PT" dirty="0">
              <a:solidFill>
                <a:schemeClr val="tx2"/>
              </a:solidFill>
              <a:effectLst/>
              <a:latin typeface="Microsoft Sans Serif" panose="020B0604020202020204" pitchFamily="34" charset="0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24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1D938FB-1CBF-460F-8348-072336601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884" y="620688"/>
            <a:ext cx="10034353" cy="597666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PT" sz="9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Assegurar que os responsáveis pelo tratamento de dados garantam as condições técnicas </a:t>
            </a:r>
            <a:r>
              <a:rPr lang="pt-PT" sz="9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adequadas para a segurança da informação;</a:t>
            </a:r>
          </a:p>
          <a:p>
            <a:pPr marL="0" lvl="0" indent="0" algn="just">
              <a:buNone/>
            </a:pPr>
            <a:r>
              <a:rPr lang="pt-PT" sz="9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PT" sz="9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arantir que a concorrência e o desenvolvimento de novos produtos e serviços digitais não se sobrepõem ao interesse e direitos dos consumidores, respeitando a sua privacidade e não monetizando os seus dados pessoais;</a:t>
            </a:r>
          </a:p>
          <a:p>
            <a:pPr marL="0" indent="0" algn="just">
              <a:buNone/>
            </a:pPr>
            <a:r>
              <a:rPr lang="pt-PT" sz="9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 algn="just">
              <a:buNone/>
            </a:pPr>
            <a:r>
              <a:rPr lang="pt-PT" sz="9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Reforçar as Bases da Democracia e da Sociedade Civil, com a melhoria da prestação de serviços disponível através da administração pública, com a salvaguarda da privacidade dos dados pessoais e dados pessoais sensíveis;</a:t>
            </a:r>
          </a:p>
          <a:p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1D052BB-74F1-4ECE-8EDE-67F1ADE86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pt-PT" noProof="0" smtClean="0"/>
              <a:t>7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6486135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1D938FB-1CBF-460F-8348-072336601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884" y="620688"/>
            <a:ext cx="10034353" cy="5976664"/>
          </a:xfrm>
        </p:spPr>
        <p:txBody>
          <a:bodyPr>
            <a:normAutofit fontScale="32500" lnSpcReduction="20000"/>
          </a:bodyPr>
          <a:lstStyle/>
          <a:p>
            <a:pPr marL="0" lvl="0" indent="0" algn="just">
              <a:buNone/>
            </a:pPr>
            <a:r>
              <a:rPr lang="pt-PT" sz="9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Garantir que a Protecção de Dados e a Segurança de Informação sejam considerados como componente importante da cibersegurança;</a:t>
            </a:r>
          </a:p>
          <a:p>
            <a:pPr marL="0" lvl="0" indent="0" algn="just">
              <a:buNone/>
            </a:pPr>
            <a:r>
              <a:rPr lang="pt-PT" sz="9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Reforçar o papel de Angola no contexto regional e internacional, </a:t>
            </a:r>
            <a:r>
              <a:rPr lang="pt-PT" sz="9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através da promoção da harmonização da legislação sobre </a:t>
            </a:r>
            <a:r>
              <a:rPr lang="pt-PT" sz="96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 direitos fundamentais </a:t>
            </a:r>
            <a:r>
              <a:rPr lang="pt-PT" sz="9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de boas práticas </a:t>
            </a:r>
            <a:r>
              <a:rPr lang="pt-PT" sz="9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contexto da protecção de dados pessoais  e da segurança da informação.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PT" sz="96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pt-PT" sz="9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onitorizar a economia baseada em transacções de dados quanto a práticas potencialmente prejudiciais em relação aos seus titulares;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PT" sz="9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Monitorar os fluxos transfronteiriço de dados pessoais.</a:t>
            </a:r>
          </a:p>
          <a:p>
            <a:endParaRPr lang="pt-PT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1D052BB-74F1-4ECE-8EDE-67F1ADE86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pt-PT" noProof="0" smtClean="0"/>
              <a:t>8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4143187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1083946"/>
          </a:xfrm>
        </p:spPr>
        <p:txBody>
          <a:bodyPr>
            <a:normAutofit/>
          </a:bodyPr>
          <a:lstStyle/>
          <a:p>
            <a:r>
              <a:rPr lang="pt-P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Sectores que mereceram actuação prioritária da APD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606550" y="1417320"/>
            <a:ext cx="8975725" cy="1083945"/>
          </a:xfrm>
        </p:spPr>
        <p:txBody>
          <a:bodyPr/>
          <a:lstStyle/>
          <a:p>
            <a:pPr algn="just"/>
            <a:r>
              <a:rPr lang="pt-PT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Ao longo do último ano um conjunto de sectores que detêm base de dados de informações pesoais, mereceu atenção prioritária da APD, designadamente:</a:t>
            </a:r>
          </a:p>
          <a:p>
            <a:pPr algn="just"/>
            <a:endParaRPr lang="pt-PT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pt-PT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pt-PT" noProof="0" smtClean="0"/>
              <a:t>9</a:t>
            </a:fld>
            <a:endParaRPr lang="pt-PT" noProof="0" dirty="0"/>
          </a:p>
        </p:txBody>
      </p:sp>
      <p:sp>
        <p:nvSpPr>
          <p:cNvPr id="7" name="Retângulo 6"/>
          <p:cNvSpPr/>
          <p:nvPr/>
        </p:nvSpPr>
        <p:spPr>
          <a:xfrm>
            <a:off x="693812" y="836712"/>
            <a:ext cx="432048" cy="4320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graphicFrame>
        <p:nvGraphicFramePr>
          <p:cNvPr id="11" name="Espaço Reservado para Conteúd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667361"/>
              </p:ext>
            </p:extLst>
          </p:nvPr>
        </p:nvGraphicFramePr>
        <p:xfrm>
          <a:off x="1701924" y="2412089"/>
          <a:ext cx="9190355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atemática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educacional de matemática com o símbolo Pi (ecrã panorâmico)</Template>
  <TotalTime>677</TotalTime>
  <Words>964</Words>
  <Application>Microsoft Office PowerPoint</Application>
  <PresentationFormat>Personalizados</PresentationFormat>
  <Paragraphs>79</Paragraphs>
  <Slides>13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21" baseType="lpstr">
      <vt:lpstr>Arial</vt:lpstr>
      <vt:lpstr>Arial Narrow</vt:lpstr>
      <vt:lpstr>Bookman Old Style</vt:lpstr>
      <vt:lpstr>Calibri</vt:lpstr>
      <vt:lpstr>Euphemia</vt:lpstr>
      <vt:lpstr>Microsoft Sans Serif</vt:lpstr>
      <vt:lpstr>Times New Roman</vt:lpstr>
      <vt:lpstr>Matemática 16x9</vt:lpstr>
      <vt:lpstr>Organização, funcionamento e atribuições da Agência de Protecção de dados  Desafios e alinhamento a estratégia do Executivo para o Sector. </vt:lpstr>
      <vt:lpstr>Agência de Protecção de Dados</vt:lpstr>
      <vt:lpstr>Organização</vt:lpstr>
      <vt:lpstr>Atribuições (1,2)</vt:lpstr>
      <vt:lpstr>Atribuições (2,2)</vt:lpstr>
      <vt:lpstr>Desafios e alinhamento a estratégia do Executivo</vt:lpstr>
      <vt:lpstr>Apresentação do PowerPoint</vt:lpstr>
      <vt:lpstr>Apresentação do PowerPoint</vt:lpstr>
      <vt:lpstr>Sectores que mereceram actuação prioritária da APD </vt:lpstr>
      <vt:lpstr>Constatações do quadro actual sobre o tratamento de dados pessoais em Angola (1,2)</vt:lpstr>
      <vt:lpstr>Constatações do quadro actual sobre o tratamento de dados pessoais em Angola (2,2)</vt:lpstr>
      <vt:lpstr>Conclusão</vt:lpstr>
      <vt:lpstr>Muito obrigado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AGÊNCIA DE PROTECÇÃO DE DADOS TEMOS E QUEREMOS TER EM ANGOLA</dc:title>
  <dc:creator>Jelson Santos</dc:creator>
  <cp:lastModifiedBy>Ap Da</cp:lastModifiedBy>
  <cp:revision>94</cp:revision>
  <dcterms:created xsi:type="dcterms:W3CDTF">2020-10-06T06:59:00Z</dcterms:created>
  <dcterms:modified xsi:type="dcterms:W3CDTF">2021-03-29T14:15:35Z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  <property fmtid="{D5CDD505-2E9C-101B-9397-08002B2CF9AE}" pid="8" name="KSOProductBuildVer">
    <vt:lpwstr>2070-11.2.0.9718</vt:lpwstr>
  </property>
</Properties>
</file>